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4" r:id="rId2"/>
    <p:sldId id="256" r:id="rId3"/>
    <p:sldId id="257" r:id="rId4"/>
    <p:sldId id="265" r:id="rId5"/>
    <p:sldId id="266" r:id="rId6"/>
    <p:sldId id="267" r:id="rId7"/>
    <p:sldId id="268" r:id="rId8"/>
    <p:sldId id="269" r:id="rId9"/>
    <p:sldId id="270" r:id="rId10"/>
    <p:sldId id="271" r:id="rId11"/>
    <p:sldId id="272" r:id="rId12"/>
    <p:sldId id="275" r:id="rId13"/>
    <p:sldId id="276" r:id="rId14"/>
    <p:sldId id="277" r:id="rId15"/>
    <p:sldId id="278" r:id="rId16"/>
    <p:sldId id="273" r:id="rId17"/>
    <p:sldId id="274" r:id="rId18"/>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amzus | Jiska Dijkstra" initials="K|JD" lastIdx="2" clrIdx="0">
    <p:extLst>
      <p:ext uri="{19B8F6BF-5375-455C-9EA6-DF929625EA0E}">
        <p15:presenceInfo xmlns:p15="http://schemas.microsoft.com/office/powerpoint/2012/main" userId="S-1-5-21-989009981-3439067303-3347412591-13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4" d="100"/>
          <a:sy n="74" d="100"/>
        </p:scale>
        <p:origin x="3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0A57659-6F1E-458A-A8B5-35A3096E86D4}" type="datetimeFigureOut">
              <a:rPr lang="nl-NL" smtClean="0"/>
              <a:t>7-10-2018</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B0F26FE-9A82-48F5-9696-DA7F75FC93B8}" type="slidenum">
              <a:rPr lang="nl-NL" smtClean="0"/>
              <a:t>‹nr.›</a:t>
            </a:fld>
            <a:endParaRPr lang="nl-NL"/>
          </a:p>
        </p:txBody>
      </p:sp>
    </p:spTree>
    <p:extLst>
      <p:ext uri="{BB962C8B-B14F-4D97-AF65-F5344CB8AC3E}">
        <p14:creationId xmlns:p14="http://schemas.microsoft.com/office/powerpoint/2010/main" val="1011987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1</a:t>
            </a:fld>
            <a:endParaRPr lang="nl-NL"/>
          </a:p>
        </p:txBody>
      </p:sp>
    </p:spTree>
    <p:extLst>
      <p:ext uri="{BB962C8B-B14F-4D97-AF65-F5344CB8AC3E}">
        <p14:creationId xmlns:p14="http://schemas.microsoft.com/office/powerpoint/2010/main" val="16759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10</a:t>
            </a:fld>
            <a:endParaRPr lang="nl-NL"/>
          </a:p>
        </p:txBody>
      </p:sp>
    </p:spTree>
    <p:extLst>
      <p:ext uri="{BB962C8B-B14F-4D97-AF65-F5344CB8AC3E}">
        <p14:creationId xmlns:p14="http://schemas.microsoft.com/office/powerpoint/2010/main" val="1969434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Als je als WB</a:t>
            </a:r>
            <a:r>
              <a:rPr lang="nl-NL" baseline="0" dirty="0" smtClean="0"/>
              <a:t> goed kunt schakelen tussen de verschillende rollen en stijlen zal je de meest effectieve begeleiding geven en het leerproces optimaal </a:t>
            </a:r>
            <a:r>
              <a:rPr lang="nl-NL" baseline="0" dirty="0" err="1" smtClean="0"/>
              <a:t>beinvloeden</a:t>
            </a:r>
            <a:r>
              <a:rPr lang="nl-NL" baseline="0" dirty="0" smtClean="0"/>
              <a:t>.</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11</a:t>
            </a:fld>
            <a:endParaRPr lang="nl-NL"/>
          </a:p>
        </p:txBody>
      </p:sp>
    </p:spTree>
    <p:extLst>
      <p:ext uri="{BB962C8B-B14F-4D97-AF65-F5344CB8AC3E}">
        <p14:creationId xmlns:p14="http://schemas.microsoft.com/office/powerpoint/2010/main" val="2630547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12</a:t>
            </a:fld>
            <a:endParaRPr lang="nl-NL"/>
          </a:p>
        </p:txBody>
      </p:sp>
    </p:spTree>
    <p:extLst>
      <p:ext uri="{BB962C8B-B14F-4D97-AF65-F5344CB8AC3E}">
        <p14:creationId xmlns:p14="http://schemas.microsoft.com/office/powerpoint/2010/main" val="1529937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13</a:t>
            </a:fld>
            <a:endParaRPr lang="nl-NL"/>
          </a:p>
        </p:txBody>
      </p:sp>
    </p:spTree>
    <p:extLst>
      <p:ext uri="{BB962C8B-B14F-4D97-AF65-F5344CB8AC3E}">
        <p14:creationId xmlns:p14="http://schemas.microsoft.com/office/powerpoint/2010/main" val="2419911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14</a:t>
            </a:fld>
            <a:endParaRPr lang="nl-NL"/>
          </a:p>
        </p:txBody>
      </p:sp>
    </p:spTree>
    <p:extLst>
      <p:ext uri="{BB962C8B-B14F-4D97-AF65-F5344CB8AC3E}">
        <p14:creationId xmlns:p14="http://schemas.microsoft.com/office/powerpoint/2010/main" val="2465994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15</a:t>
            </a:fld>
            <a:endParaRPr lang="nl-NL"/>
          </a:p>
        </p:txBody>
      </p:sp>
    </p:spTree>
    <p:extLst>
      <p:ext uri="{BB962C8B-B14F-4D97-AF65-F5344CB8AC3E}">
        <p14:creationId xmlns:p14="http://schemas.microsoft.com/office/powerpoint/2010/main" val="1880213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16</a:t>
            </a:fld>
            <a:endParaRPr lang="nl-NL"/>
          </a:p>
        </p:txBody>
      </p:sp>
    </p:spTree>
    <p:extLst>
      <p:ext uri="{BB962C8B-B14F-4D97-AF65-F5344CB8AC3E}">
        <p14:creationId xmlns:p14="http://schemas.microsoft.com/office/powerpoint/2010/main" val="1652809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17</a:t>
            </a:fld>
            <a:endParaRPr lang="nl-NL"/>
          </a:p>
        </p:txBody>
      </p:sp>
    </p:spTree>
    <p:extLst>
      <p:ext uri="{BB962C8B-B14F-4D97-AF65-F5344CB8AC3E}">
        <p14:creationId xmlns:p14="http://schemas.microsoft.com/office/powerpoint/2010/main" val="800519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2</a:t>
            </a:fld>
            <a:endParaRPr lang="nl-NL"/>
          </a:p>
        </p:txBody>
      </p:sp>
    </p:spTree>
    <p:extLst>
      <p:ext uri="{BB962C8B-B14F-4D97-AF65-F5344CB8AC3E}">
        <p14:creationId xmlns:p14="http://schemas.microsoft.com/office/powerpoint/2010/main" val="3238450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smtClean="0"/>
              <a:t>Het </a:t>
            </a:r>
            <a:r>
              <a:rPr lang="en-US" dirty="0" err="1" smtClean="0"/>
              <a:t>gaat</a:t>
            </a:r>
            <a:r>
              <a:rPr lang="en-US" dirty="0" smtClean="0"/>
              <a:t> in </a:t>
            </a:r>
            <a:r>
              <a:rPr lang="en-US" dirty="0" err="1" smtClean="0"/>
              <a:t>scholingen</a:t>
            </a:r>
            <a:r>
              <a:rPr lang="en-US" dirty="0" smtClean="0"/>
              <a:t> en </a:t>
            </a:r>
            <a:r>
              <a:rPr lang="en-US" dirty="0" err="1" smtClean="0"/>
              <a:t>trainingen</a:t>
            </a:r>
            <a:r>
              <a:rPr lang="en-US" dirty="0" smtClean="0"/>
              <a:t> </a:t>
            </a:r>
            <a:r>
              <a:rPr lang="en-US" dirty="0" err="1" smtClean="0"/>
              <a:t>meestal</a:t>
            </a:r>
            <a:r>
              <a:rPr lang="en-US" dirty="0" smtClean="0"/>
              <a:t> over de student, maar wat </a:t>
            </a:r>
            <a:r>
              <a:rPr lang="en-US" dirty="0" err="1" smtClean="0"/>
              <a:t>heb</a:t>
            </a:r>
            <a:r>
              <a:rPr lang="en-US" dirty="0" smtClean="0"/>
              <a:t> </a:t>
            </a:r>
            <a:r>
              <a:rPr lang="en-US" dirty="0" err="1" smtClean="0"/>
              <a:t>jij</a:t>
            </a:r>
            <a:r>
              <a:rPr lang="en-US" dirty="0" smtClean="0"/>
              <a:t> als werkbegeleider </a:t>
            </a:r>
            <a:r>
              <a:rPr lang="en-US" dirty="0" err="1" smtClean="0"/>
              <a:t>nodig</a:t>
            </a:r>
            <a:r>
              <a:rPr lang="en-US" dirty="0" smtClean="0"/>
              <a:t>?</a:t>
            </a:r>
            <a:r>
              <a:rPr lang="en-US" baseline="0" dirty="0" smtClean="0"/>
              <a:t> </a:t>
            </a:r>
            <a:r>
              <a:rPr lang="en-US" dirty="0" err="1" smtClean="0"/>
              <a:t>Wij</a:t>
            </a:r>
            <a:r>
              <a:rPr lang="en-US" dirty="0" smtClean="0"/>
              <a:t> </a:t>
            </a:r>
            <a:r>
              <a:rPr lang="en-US" dirty="0" err="1" smtClean="0"/>
              <a:t>willen</a:t>
            </a:r>
            <a:r>
              <a:rPr lang="en-US" dirty="0" smtClean="0"/>
              <a:t> nu </a:t>
            </a:r>
            <a:r>
              <a:rPr lang="en-US" dirty="0" err="1" smtClean="0"/>
              <a:t>jullie</a:t>
            </a:r>
            <a:r>
              <a:rPr lang="en-US" dirty="0" smtClean="0"/>
              <a:t> </a:t>
            </a:r>
            <a:r>
              <a:rPr lang="en-US" dirty="0" err="1" smtClean="0"/>
              <a:t>centraal</a:t>
            </a:r>
            <a:r>
              <a:rPr lang="en-US" baseline="0" dirty="0" smtClean="0"/>
              <a:t> </a:t>
            </a:r>
            <a:r>
              <a:rPr lang="en-US" baseline="0" dirty="0" err="1" smtClean="0"/>
              <a:t>stellen</a:t>
            </a:r>
            <a:r>
              <a:rPr lang="en-US" baseline="0" dirty="0" smtClean="0"/>
              <a:t>.</a:t>
            </a:r>
          </a:p>
          <a:p>
            <a:r>
              <a:rPr lang="en-US" baseline="0" dirty="0" smtClean="0"/>
              <a:t>Bij </a:t>
            </a:r>
            <a:r>
              <a:rPr lang="en-US" baseline="0" dirty="0" err="1" smtClean="0"/>
              <a:t>binnenkomst</a:t>
            </a:r>
            <a:r>
              <a:rPr lang="en-US" baseline="0" dirty="0" smtClean="0"/>
              <a:t> </a:t>
            </a:r>
            <a:r>
              <a:rPr lang="en-US" baseline="0" dirty="0" err="1" smtClean="0"/>
              <a:t>wordt</a:t>
            </a:r>
            <a:r>
              <a:rPr lang="en-US" baseline="0" dirty="0" smtClean="0"/>
              <a:t> de </a:t>
            </a:r>
            <a:r>
              <a:rPr lang="en-US" baseline="0" dirty="0" err="1" smtClean="0"/>
              <a:t>deelnemers</a:t>
            </a:r>
            <a:r>
              <a:rPr lang="en-US" baseline="0" dirty="0" smtClean="0"/>
              <a:t> </a:t>
            </a:r>
            <a:r>
              <a:rPr lang="en-US" baseline="0" dirty="0" err="1" smtClean="0"/>
              <a:t>gevraagd</a:t>
            </a:r>
            <a:r>
              <a:rPr lang="en-US" baseline="0" dirty="0" smtClean="0"/>
              <a:t> om bij de </a:t>
            </a:r>
            <a:r>
              <a:rPr lang="en-US" baseline="0" dirty="0" err="1" smtClean="0"/>
              <a:t>tafel</a:t>
            </a:r>
            <a:r>
              <a:rPr lang="en-US" baseline="0" dirty="0" smtClean="0"/>
              <a:t>/poster/</a:t>
            </a:r>
            <a:r>
              <a:rPr lang="en-US" baseline="0" dirty="0" err="1" smtClean="0"/>
              <a:t>begeleidingstijl</a:t>
            </a:r>
            <a:r>
              <a:rPr lang="en-US" baseline="0" dirty="0" smtClean="0"/>
              <a:t> </a:t>
            </a:r>
            <a:r>
              <a:rPr lang="en-US" baseline="0" dirty="0" err="1" smtClean="0"/>
              <a:t>te</a:t>
            </a:r>
            <a:r>
              <a:rPr lang="en-US" baseline="0" dirty="0" smtClean="0"/>
              <a:t> </a:t>
            </a:r>
            <a:r>
              <a:rPr lang="en-US" baseline="0" dirty="0" err="1" smtClean="0"/>
              <a:t>gaan</a:t>
            </a:r>
            <a:r>
              <a:rPr lang="en-US" baseline="0" dirty="0" smtClean="0"/>
              <a:t> </a:t>
            </a:r>
            <a:r>
              <a:rPr lang="en-US" baseline="0" dirty="0" err="1" smtClean="0"/>
              <a:t>zitten</a:t>
            </a:r>
            <a:r>
              <a:rPr lang="en-US" baseline="0" dirty="0" smtClean="0"/>
              <a:t> </a:t>
            </a:r>
            <a:r>
              <a:rPr lang="en-US" baseline="0" dirty="0" err="1" smtClean="0"/>
              <a:t>waarvan</a:t>
            </a:r>
            <a:r>
              <a:rPr lang="en-US" baseline="0" dirty="0" smtClean="0"/>
              <a:t> </a:t>
            </a:r>
            <a:r>
              <a:rPr lang="en-US" baseline="0" dirty="0" err="1" smtClean="0"/>
              <a:t>zij</a:t>
            </a:r>
            <a:r>
              <a:rPr lang="en-US" baseline="0" dirty="0" smtClean="0"/>
              <a:t> </a:t>
            </a:r>
            <a:r>
              <a:rPr lang="en-US" baseline="0" dirty="0" err="1" smtClean="0"/>
              <a:t>denken</a:t>
            </a:r>
            <a:r>
              <a:rPr lang="en-US" baseline="0" dirty="0" smtClean="0"/>
              <a:t> die dominant is.</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3</a:t>
            </a:fld>
            <a:endParaRPr lang="nl-NL"/>
          </a:p>
        </p:txBody>
      </p:sp>
    </p:spTree>
    <p:extLst>
      <p:ext uri="{BB962C8B-B14F-4D97-AF65-F5344CB8AC3E}">
        <p14:creationId xmlns:p14="http://schemas.microsoft.com/office/powerpoint/2010/main" val="3906746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4</a:t>
            </a:fld>
            <a:endParaRPr lang="nl-NL"/>
          </a:p>
        </p:txBody>
      </p:sp>
    </p:spTree>
    <p:extLst>
      <p:ext uri="{BB962C8B-B14F-4D97-AF65-F5344CB8AC3E}">
        <p14:creationId xmlns:p14="http://schemas.microsoft.com/office/powerpoint/2010/main" val="6436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5</a:t>
            </a:fld>
            <a:endParaRPr lang="nl-NL"/>
          </a:p>
        </p:txBody>
      </p:sp>
    </p:spTree>
    <p:extLst>
      <p:ext uri="{BB962C8B-B14F-4D97-AF65-F5344CB8AC3E}">
        <p14:creationId xmlns:p14="http://schemas.microsoft.com/office/powerpoint/2010/main" val="1810500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6</a:t>
            </a:fld>
            <a:endParaRPr lang="nl-NL"/>
          </a:p>
        </p:txBody>
      </p:sp>
    </p:spTree>
    <p:extLst>
      <p:ext uri="{BB962C8B-B14F-4D97-AF65-F5344CB8AC3E}">
        <p14:creationId xmlns:p14="http://schemas.microsoft.com/office/powerpoint/2010/main" val="3762590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7</a:t>
            </a:fld>
            <a:endParaRPr lang="nl-NL"/>
          </a:p>
        </p:txBody>
      </p:sp>
    </p:spTree>
    <p:extLst>
      <p:ext uri="{BB962C8B-B14F-4D97-AF65-F5344CB8AC3E}">
        <p14:creationId xmlns:p14="http://schemas.microsoft.com/office/powerpoint/2010/main" val="655733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8</a:t>
            </a:fld>
            <a:endParaRPr lang="nl-NL"/>
          </a:p>
        </p:txBody>
      </p:sp>
    </p:spTree>
    <p:extLst>
      <p:ext uri="{BB962C8B-B14F-4D97-AF65-F5344CB8AC3E}">
        <p14:creationId xmlns:p14="http://schemas.microsoft.com/office/powerpoint/2010/main" val="4174936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De deelnemers krijgen de mogelijkheid om aan een andere</a:t>
            </a:r>
            <a:r>
              <a:rPr lang="nl-NL" baseline="0" dirty="0" smtClean="0"/>
              <a:t> tafel of bij een andere begeleidingsstijl te gaan zitten. De gespreksleider vraagt naar de motivatie van de keus en gaat op zoek naar voorbeelden waaruit blijkt dat de deelnemer de betreffende begeleidingsstijl bezit.</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8B0F26FE-9A82-48F5-9696-DA7F75FC93B8}" type="slidenum">
              <a:rPr lang="nl-NL" smtClean="0"/>
              <a:t>9</a:t>
            </a:fld>
            <a:endParaRPr lang="nl-NL"/>
          </a:p>
        </p:txBody>
      </p:sp>
    </p:spTree>
    <p:extLst>
      <p:ext uri="{BB962C8B-B14F-4D97-AF65-F5344CB8AC3E}">
        <p14:creationId xmlns:p14="http://schemas.microsoft.com/office/powerpoint/2010/main" val="1142113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D661654-5E09-4216-BD8C-6DE9BF44D254}" type="datetimeFigureOut">
              <a:rPr lang="nl-NL" smtClean="0"/>
              <a:t>7-10-2018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E68829-121E-4E71-A2C8-4EFC71552CD0}" type="slidenum">
              <a:rPr lang="nl-NL" smtClean="0"/>
              <a:t>‹nr.›</a:t>
            </a:fld>
            <a:endParaRPr lang="nl-NL"/>
          </a:p>
        </p:txBody>
      </p:sp>
    </p:spTree>
    <p:extLst>
      <p:ext uri="{BB962C8B-B14F-4D97-AF65-F5344CB8AC3E}">
        <p14:creationId xmlns:p14="http://schemas.microsoft.com/office/powerpoint/2010/main" val="3870584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D661654-5E09-4216-BD8C-6DE9BF44D254}" type="datetimeFigureOut">
              <a:rPr lang="nl-NL" smtClean="0"/>
              <a:t>7-10-2018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E68829-121E-4E71-A2C8-4EFC71552CD0}" type="slidenum">
              <a:rPr lang="nl-NL" smtClean="0"/>
              <a:t>‹nr.›</a:t>
            </a:fld>
            <a:endParaRPr lang="nl-NL"/>
          </a:p>
        </p:txBody>
      </p:sp>
    </p:spTree>
    <p:extLst>
      <p:ext uri="{BB962C8B-B14F-4D97-AF65-F5344CB8AC3E}">
        <p14:creationId xmlns:p14="http://schemas.microsoft.com/office/powerpoint/2010/main" val="297682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D661654-5E09-4216-BD8C-6DE9BF44D254}" type="datetimeFigureOut">
              <a:rPr lang="nl-NL" smtClean="0"/>
              <a:t>7-10-2018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E68829-121E-4E71-A2C8-4EFC71552CD0}" type="slidenum">
              <a:rPr lang="nl-NL" smtClean="0"/>
              <a:t>‹nr.›</a:t>
            </a:fld>
            <a:endParaRPr lang="nl-NL"/>
          </a:p>
        </p:txBody>
      </p:sp>
    </p:spTree>
    <p:extLst>
      <p:ext uri="{BB962C8B-B14F-4D97-AF65-F5344CB8AC3E}">
        <p14:creationId xmlns:p14="http://schemas.microsoft.com/office/powerpoint/2010/main" val="2110799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D661654-5E09-4216-BD8C-6DE9BF44D254}" type="datetimeFigureOut">
              <a:rPr lang="nl-NL" smtClean="0"/>
              <a:t>7-10-2018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E68829-121E-4E71-A2C8-4EFC71552CD0}" type="slidenum">
              <a:rPr lang="nl-NL" smtClean="0"/>
              <a:t>‹nr.›</a:t>
            </a:fld>
            <a:endParaRPr lang="nl-NL"/>
          </a:p>
        </p:txBody>
      </p:sp>
    </p:spTree>
    <p:extLst>
      <p:ext uri="{BB962C8B-B14F-4D97-AF65-F5344CB8AC3E}">
        <p14:creationId xmlns:p14="http://schemas.microsoft.com/office/powerpoint/2010/main" val="4200671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D661654-5E09-4216-BD8C-6DE9BF44D254}" type="datetimeFigureOut">
              <a:rPr lang="nl-NL" smtClean="0"/>
              <a:t>7-10-2018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E68829-121E-4E71-A2C8-4EFC71552CD0}" type="slidenum">
              <a:rPr lang="nl-NL" smtClean="0"/>
              <a:t>‹nr.›</a:t>
            </a:fld>
            <a:endParaRPr lang="nl-NL"/>
          </a:p>
        </p:txBody>
      </p:sp>
    </p:spTree>
    <p:extLst>
      <p:ext uri="{BB962C8B-B14F-4D97-AF65-F5344CB8AC3E}">
        <p14:creationId xmlns:p14="http://schemas.microsoft.com/office/powerpoint/2010/main" val="3876277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D661654-5E09-4216-BD8C-6DE9BF44D254}" type="datetimeFigureOut">
              <a:rPr lang="nl-NL" smtClean="0"/>
              <a:t>7-10-2018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8E68829-121E-4E71-A2C8-4EFC71552CD0}" type="slidenum">
              <a:rPr lang="nl-NL" smtClean="0"/>
              <a:t>‹nr.›</a:t>
            </a:fld>
            <a:endParaRPr lang="nl-NL"/>
          </a:p>
        </p:txBody>
      </p:sp>
    </p:spTree>
    <p:extLst>
      <p:ext uri="{BB962C8B-B14F-4D97-AF65-F5344CB8AC3E}">
        <p14:creationId xmlns:p14="http://schemas.microsoft.com/office/powerpoint/2010/main" val="1084623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D661654-5E09-4216-BD8C-6DE9BF44D254}" type="datetimeFigureOut">
              <a:rPr lang="nl-NL" smtClean="0"/>
              <a:t>7-10-2018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8E68829-121E-4E71-A2C8-4EFC71552CD0}" type="slidenum">
              <a:rPr lang="nl-NL" smtClean="0"/>
              <a:t>‹nr.›</a:t>
            </a:fld>
            <a:endParaRPr lang="nl-NL"/>
          </a:p>
        </p:txBody>
      </p:sp>
    </p:spTree>
    <p:extLst>
      <p:ext uri="{BB962C8B-B14F-4D97-AF65-F5344CB8AC3E}">
        <p14:creationId xmlns:p14="http://schemas.microsoft.com/office/powerpoint/2010/main" val="392158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D661654-5E09-4216-BD8C-6DE9BF44D254}" type="datetimeFigureOut">
              <a:rPr lang="nl-NL" smtClean="0"/>
              <a:t>7-10-2018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8E68829-121E-4E71-A2C8-4EFC71552CD0}" type="slidenum">
              <a:rPr lang="nl-NL" smtClean="0"/>
              <a:t>‹nr.›</a:t>
            </a:fld>
            <a:endParaRPr lang="nl-NL"/>
          </a:p>
        </p:txBody>
      </p:sp>
    </p:spTree>
    <p:extLst>
      <p:ext uri="{BB962C8B-B14F-4D97-AF65-F5344CB8AC3E}">
        <p14:creationId xmlns:p14="http://schemas.microsoft.com/office/powerpoint/2010/main" val="3529408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D661654-5E09-4216-BD8C-6DE9BF44D254}" type="datetimeFigureOut">
              <a:rPr lang="nl-NL" smtClean="0"/>
              <a:t>7-10-2018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8E68829-121E-4E71-A2C8-4EFC71552CD0}" type="slidenum">
              <a:rPr lang="nl-NL" smtClean="0"/>
              <a:t>‹nr.›</a:t>
            </a:fld>
            <a:endParaRPr lang="nl-NL"/>
          </a:p>
        </p:txBody>
      </p:sp>
    </p:spTree>
    <p:extLst>
      <p:ext uri="{BB962C8B-B14F-4D97-AF65-F5344CB8AC3E}">
        <p14:creationId xmlns:p14="http://schemas.microsoft.com/office/powerpoint/2010/main" val="226413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D661654-5E09-4216-BD8C-6DE9BF44D254}" type="datetimeFigureOut">
              <a:rPr lang="nl-NL" smtClean="0"/>
              <a:t>7-10-2018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8E68829-121E-4E71-A2C8-4EFC71552CD0}" type="slidenum">
              <a:rPr lang="nl-NL" smtClean="0"/>
              <a:t>‹nr.›</a:t>
            </a:fld>
            <a:endParaRPr lang="nl-NL"/>
          </a:p>
        </p:txBody>
      </p:sp>
    </p:spTree>
    <p:extLst>
      <p:ext uri="{BB962C8B-B14F-4D97-AF65-F5344CB8AC3E}">
        <p14:creationId xmlns:p14="http://schemas.microsoft.com/office/powerpoint/2010/main" val="365333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D661654-5E09-4216-BD8C-6DE9BF44D254}" type="datetimeFigureOut">
              <a:rPr lang="nl-NL" smtClean="0"/>
              <a:t>7-10-2018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8E68829-121E-4E71-A2C8-4EFC71552CD0}" type="slidenum">
              <a:rPr lang="nl-NL" smtClean="0"/>
              <a:t>‹nr.›</a:t>
            </a:fld>
            <a:endParaRPr lang="nl-NL"/>
          </a:p>
        </p:txBody>
      </p:sp>
    </p:spTree>
    <p:extLst>
      <p:ext uri="{BB962C8B-B14F-4D97-AF65-F5344CB8AC3E}">
        <p14:creationId xmlns:p14="http://schemas.microsoft.com/office/powerpoint/2010/main" val="990777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61654-5E09-4216-BD8C-6DE9BF44D254}" type="datetimeFigureOut">
              <a:rPr lang="nl-NL" smtClean="0"/>
              <a:t>7-10-2018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68829-121E-4E71-A2C8-4EFC71552CD0}" type="slidenum">
              <a:rPr lang="nl-NL" smtClean="0"/>
              <a:t>‹nr.›</a:t>
            </a:fld>
            <a:endParaRPr lang="nl-NL"/>
          </a:p>
        </p:txBody>
      </p:sp>
    </p:spTree>
    <p:extLst>
      <p:ext uri="{BB962C8B-B14F-4D97-AF65-F5344CB8AC3E}">
        <p14:creationId xmlns:p14="http://schemas.microsoft.com/office/powerpoint/2010/main" val="46280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hyperlink" Target="https://youtu.be/Esh75mbmucY"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957392"/>
          </a:xfrm>
          <a:prstGeom prst="rect">
            <a:avLst/>
          </a:prstGeom>
        </p:spPr>
      </p:pic>
      <p:sp>
        <p:nvSpPr>
          <p:cNvPr id="5" name="Tekstvak 4"/>
          <p:cNvSpPr txBox="1"/>
          <p:nvPr/>
        </p:nvSpPr>
        <p:spPr>
          <a:xfrm>
            <a:off x="752475" y="5562600"/>
            <a:ext cx="9829800" cy="923330"/>
          </a:xfrm>
          <a:prstGeom prst="rect">
            <a:avLst/>
          </a:prstGeom>
          <a:noFill/>
        </p:spPr>
        <p:txBody>
          <a:bodyPr wrap="square" rtlCol="0">
            <a:spAutoFit/>
          </a:bodyPr>
          <a:lstStyle/>
          <a:p>
            <a:r>
              <a:rPr lang="en-US" sz="5400" b="1" i="1" dirty="0">
                <a:ln w="12700">
                  <a:solidFill>
                    <a:schemeClr val="tx2">
                      <a:lumMod val="75000"/>
                    </a:schemeClr>
                  </a:solidFill>
                  <a:prstDash val="solid"/>
                </a:ln>
                <a:solidFill>
                  <a:schemeClr val="bg1"/>
                </a:solidFill>
                <a:effectLst>
                  <a:outerShdw dist="38100" dir="2640000" algn="bl" rotWithShape="0">
                    <a:schemeClr val="tx2">
                      <a:lumMod val="75000"/>
                    </a:schemeClr>
                  </a:outerShdw>
                </a:effectLst>
              </a:rPr>
              <a:t>Jij als werkbegeleider</a:t>
            </a:r>
            <a:endParaRPr lang="nl-NL" sz="5400" dirty="0"/>
          </a:p>
        </p:txBody>
      </p:sp>
    </p:spTree>
    <p:extLst>
      <p:ext uri="{BB962C8B-B14F-4D97-AF65-F5344CB8AC3E}">
        <p14:creationId xmlns:p14="http://schemas.microsoft.com/office/powerpoint/2010/main" val="1428360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4000" b="1" dirty="0" smtClean="0">
                <a:solidFill>
                  <a:srgbClr val="C00000"/>
                </a:solidFill>
                <a:latin typeface="+mn-lt"/>
              </a:rPr>
              <a:t>Casus</a:t>
            </a:r>
            <a:endParaRPr lang="nl-NL" sz="4000" b="1" dirty="0">
              <a:solidFill>
                <a:srgbClr val="C00000"/>
              </a:solidFill>
              <a:latin typeface="+mn-lt"/>
            </a:endParaRPr>
          </a:p>
        </p:txBody>
      </p:sp>
      <p:sp>
        <p:nvSpPr>
          <p:cNvPr id="7" name="Tijdelijke aanduiding voor inhoud 6"/>
          <p:cNvSpPr>
            <a:spLocks noGrp="1"/>
          </p:cNvSpPr>
          <p:nvPr>
            <p:ph idx="1"/>
          </p:nvPr>
        </p:nvSpPr>
        <p:spPr>
          <a:xfrm>
            <a:off x="2791638" y="1825625"/>
            <a:ext cx="8562162" cy="4351338"/>
          </a:xfrm>
        </p:spPr>
        <p:txBody>
          <a:bodyPr/>
          <a:lstStyle/>
          <a:p>
            <a:r>
              <a:rPr lang="nl-NL" dirty="0" smtClean="0">
                <a:solidFill>
                  <a:srgbClr val="C00000"/>
                </a:solidFill>
              </a:rPr>
              <a:t>Heb jij, in dit geval, een </a:t>
            </a:r>
            <a:r>
              <a:rPr lang="nl-NL" dirty="0">
                <a:solidFill>
                  <a:srgbClr val="C00000"/>
                </a:solidFill>
              </a:rPr>
              <a:t>effectieve begeleidingsstijl of </a:t>
            </a:r>
            <a:r>
              <a:rPr lang="nl-NL" dirty="0" smtClean="0">
                <a:solidFill>
                  <a:srgbClr val="C00000"/>
                </a:solidFill>
              </a:rPr>
              <a:t>kan het ook anders?</a:t>
            </a:r>
            <a:endParaRPr lang="nl-NL" dirty="0">
              <a:solidFill>
                <a:srgbClr val="C00000"/>
              </a:solidFill>
            </a:endParaRPr>
          </a:p>
          <a:p>
            <a:r>
              <a:rPr lang="nl-NL" dirty="0">
                <a:solidFill>
                  <a:srgbClr val="C00000"/>
                </a:solidFill>
              </a:rPr>
              <a:t>Welke rol past het best bij deze student?</a:t>
            </a:r>
          </a:p>
          <a:p>
            <a:r>
              <a:rPr lang="nl-NL" dirty="0">
                <a:solidFill>
                  <a:srgbClr val="C00000"/>
                </a:solidFill>
              </a:rPr>
              <a:t>Motiveer</a:t>
            </a:r>
          </a:p>
          <a:p>
            <a:r>
              <a:rPr lang="nl-NL" dirty="0">
                <a:solidFill>
                  <a:srgbClr val="C00000"/>
                </a:solidFill>
              </a:rPr>
              <a:t>Wat betekent dat voor jou, wat doe jij dan anders?</a:t>
            </a:r>
          </a:p>
          <a:p>
            <a:endParaRPr lang="nl-NL" dirty="0"/>
          </a:p>
          <a:p>
            <a:pPr marL="0" indent="0">
              <a:buNone/>
            </a:pPr>
            <a:endParaRPr lang="nl-NL" dirty="0" smtClean="0"/>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Tree>
    <p:extLst>
      <p:ext uri="{BB962C8B-B14F-4D97-AF65-F5344CB8AC3E}">
        <p14:creationId xmlns:p14="http://schemas.microsoft.com/office/powerpoint/2010/main" val="2793851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4000" b="1" dirty="0" smtClean="0">
                <a:solidFill>
                  <a:srgbClr val="C00000"/>
                </a:solidFill>
                <a:latin typeface="+mn-lt"/>
              </a:rPr>
              <a:t>Stel steeds de volgende vraag…</a:t>
            </a:r>
            <a:endParaRPr lang="nl-NL" sz="4000" b="1" dirty="0">
              <a:solidFill>
                <a:srgbClr val="C00000"/>
              </a:solidFill>
              <a:latin typeface="+mn-lt"/>
            </a:endParaRPr>
          </a:p>
        </p:txBody>
      </p:sp>
      <p:sp>
        <p:nvSpPr>
          <p:cNvPr id="7" name="Tijdelijke aanduiding voor inhoud 6"/>
          <p:cNvSpPr>
            <a:spLocks noGrp="1"/>
          </p:cNvSpPr>
          <p:nvPr>
            <p:ph idx="1"/>
          </p:nvPr>
        </p:nvSpPr>
        <p:spPr>
          <a:xfrm>
            <a:off x="2791638" y="1825625"/>
            <a:ext cx="8562162" cy="4351338"/>
          </a:xfrm>
        </p:spPr>
        <p:txBody>
          <a:bodyPr/>
          <a:lstStyle/>
          <a:p>
            <a:r>
              <a:rPr lang="nl-NL" dirty="0" smtClean="0">
                <a:solidFill>
                  <a:srgbClr val="C00000"/>
                </a:solidFill>
              </a:rPr>
              <a:t>Welk leergedrag wil ik stimuleren</a:t>
            </a:r>
          </a:p>
          <a:p>
            <a:r>
              <a:rPr lang="nl-NL" dirty="0" smtClean="0">
                <a:solidFill>
                  <a:srgbClr val="C00000"/>
                </a:solidFill>
              </a:rPr>
              <a:t>Welke positie neem ik in</a:t>
            </a:r>
          </a:p>
          <a:p>
            <a:pPr marL="0" indent="0">
              <a:buNone/>
            </a:pPr>
            <a:endParaRPr lang="nl-NL" dirty="0" smtClean="0">
              <a:solidFill>
                <a:srgbClr val="C00000"/>
              </a:solidFill>
            </a:endParaRP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
        <p:nvSpPr>
          <p:cNvPr id="3" name="Ovaal 2"/>
          <p:cNvSpPr/>
          <p:nvPr/>
        </p:nvSpPr>
        <p:spPr>
          <a:xfrm>
            <a:off x="5105806" y="2730243"/>
            <a:ext cx="4505325" cy="304800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nl-NL" b="1">
                <a:latin typeface="Calibri" panose="020F0502020204030204" pitchFamily="34" charset="0"/>
                <a:ea typeface="Calibri" panose="020F0502020204030204" pitchFamily="34" charset="0"/>
                <a:cs typeface="Times New Roman" panose="02020603050405020304" pitchFamily="18" charset="0"/>
              </a:rPr>
              <a:t>De docent</a:t>
            </a:r>
            <a:endParaRPr lang="nl-NL" sz="16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Rechte verbindingslijn 12"/>
          <p:cNvCxnSpPr>
            <a:stCxn id="3" idx="1"/>
            <a:endCxn id="3" idx="5"/>
          </p:cNvCxnSpPr>
          <p:nvPr/>
        </p:nvCxnSpPr>
        <p:spPr>
          <a:xfrm>
            <a:off x="5765596" y="3176612"/>
            <a:ext cx="3185745" cy="215526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a:stCxn id="3" idx="7"/>
            <a:endCxn id="3" idx="3"/>
          </p:cNvCxnSpPr>
          <p:nvPr/>
        </p:nvCxnSpPr>
        <p:spPr>
          <a:xfrm flipH="1">
            <a:off x="5765596" y="3176612"/>
            <a:ext cx="3185745" cy="215526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Tekstvak 2"/>
          <p:cNvSpPr txBox="1"/>
          <p:nvPr/>
        </p:nvSpPr>
        <p:spPr>
          <a:xfrm>
            <a:off x="6929807" y="3309962"/>
            <a:ext cx="1009650" cy="4476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nl-NL" sz="1600" b="1" dirty="0">
                <a:effectLst/>
                <a:latin typeface="Calibri" panose="020F0502020204030204" pitchFamily="34" charset="0"/>
                <a:ea typeface="Calibri" panose="020F0502020204030204" pitchFamily="34" charset="0"/>
                <a:cs typeface="Times New Roman" panose="02020603050405020304" pitchFamily="18" charset="0"/>
              </a:rPr>
              <a:t>Helper</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Rechthoek 22"/>
          <p:cNvSpPr/>
          <p:nvPr/>
        </p:nvSpPr>
        <p:spPr>
          <a:xfrm>
            <a:off x="5392785" y="4136095"/>
            <a:ext cx="1158779" cy="388696"/>
          </a:xfrm>
          <a:prstGeom prst="rect">
            <a:avLst/>
          </a:prstGeom>
        </p:spPr>
        <p:txBody>
          <a:bodyPr wrap="none">
            <a:spAutoFit/>
          </a:bodyPr>
          <a:lstStyle/>
          <a:p>
            <a:pPr>
              <a:lnSpc>
                <a:spcPct val="107000"/>
              </a:lnSpc>
              <a:spcAft>
                <a:spcPts val="800"/>
              </a:spcAft>
            </a:pPr>
            <a:r>
              <a:rPr lang="nl-NL" b="1" dirty="0">
                <a:latin typeface="Calibri" panose="020F0502020204030204" pitchFamily="34" charset="0"/>
                <a:ea typeface="Calibri" panose="020F0502020204030204" pitchFamily="34" charset="0"/>
                <a:cs typeface="Times New Roman" panose="02020603050405020304" pitchFamily="18" charset="0"/>
              </a:rPr>
              <a:t>De docent</a:t>
            </a:r>
            <a:endParaRPr lang="nl-NL"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5" name="Afbeelding 44"/>
          <p:cNvPicPr>
            <a:picLocks noChangeAspect="1"/>
          </p:cNvPicPr>
          <p:nvPr/>
        </p:nvPicPr>
        <p:blipFill>
          <a:blip r:embed="rId5"/>
          <a:stretch>
            <a:fillRect/>
          </a:stretch>
        </p:blipFill>
        <p:spPr>
          <a:xfrm>
            <a:off x="7923727" y="4083534"/>
            <a:ext cx="1144073" cy="449854"/>
          </a:xfrm>
          <a:prstGeom prst="rect">
            <a:avLst/>
          </a:prstGeom>
        </p:spPr>
      </p:pic>
      <p:pic>
        <p:nvPicPr>
          <p:cNvPr id="47" name="Afbeelding 46"/>
          <p:cNvPicPr>
            <a:picLocks noChangeAspect="1"/>
          </p:cNvPicPr>
          <p:nvPr/>
        </p:nvPicPr>
        <p:blipFill>
          <a:blip r:embed="rId6"/>
          <a:stretch>
            <a:fillRect/>
          </a:stretch>
        </p:blipFill>
        <p:spPr>
          <a:xfrm>
            <a:off x="6551564" y="4972261"/>
            <a:ext cx="1603387" cy="426757"/>
          </a:xfrm>
          <a:prstGeom prst="rect">
            <a:avLst/>
          </a:prstGeom>
        </p:spPr>
      </p:pic>
    </p:spTree>
    <p:extLst>
      <p:ext uri="{BB962C8B-B14F-4D97-AF65-F5344CB8AC3E}">
        <p14:creationId xmlns:p14="http://schemas.microsoft.com/office/powerpoint/2010/main" val="3738309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4000" b="1" dirty="0">
                <a:solidFill>
                  <a:srgbClr val="C00000"/>
                </a:solidFill>
                <a:latin typeface="+mn-lt"/>
              </a:rPr>
              <a:t>D</a:t>
            </a:r>
            <a:r>
              <a:rPr lang="nl-NL" sz="4000" b="1" dirty="0" smtClean="0">
                <a:solidFill>
                  <a:srgbClr val="C00000"/>
                </a:solidFill>
                <a:latin typeface="+mn-lt"/>
              </a:rPr>
              <a:t>e </a:t>
            </a:r>
            <a:r>
              <a:rPr lang="nl-NL" sz="4000" b="1" dirty="0" smtClean="0">
                <a:solidFill>
                  <a:srgbClr val="C00000"/>
                </a:solidFill>
                <a:latin typeface="+mn-lt"/>
              </a:rPr>
              <a:t>helper</a:t>
            </a:r>
            <a:endParaRPr lang="nl-NL" sz="4000" b="1" dirty="0">
              <a:solidFill>
                <a:srgbClr val="C00000"/>
              </a:solidFill>
              <a:latin typeface="+mn-lt"/>
            </a:endParaRPr>
          </a:p>
        </p:txBody>
      </p:sp>
      <p:sp>
        <p:nvSpPr>
          <p:cNvPr id="7" name="Tijdelijke aanduiding voor inhoud 6"/>
          <p:cNvSpPr>
            <a:spLocks noGrp="1"/>
          </p:cNvSpPr>
          <p:nvPr>
            <p:ph idx="1"/>
          </p:nvPr>
        </p:nvSpPr>
        <p:spPr>
          <a:xfrm>
            <a:off x="2791638" y="1825625"/>
            <a:ext cx="8562162" cy="4351338"/>
          </a:xfrm>
        </p:spPr>
        <p:txBody>
          <a:bodyPr>
            <a:normAutofit/>
          </a:bodyPr>
          <a:lstStyle/>
          <a:p>
            <a:endParaRPr lang="nl-NL" dirty="0" smtClean="0">
              <a:solidFill>
                <a:srgbClr val="C00000"/>
              </a:solidFill>
            </a:endParaRPr>
          </a:p>
          <a:p>
            <a:r>
              <a:rPr lang="nl-NL" dirty="0" smtClean="0">
                <a:solidFill>
                  <a:srgbClr val="C00000"/>
                </a:solidFill>
              </a:rPr>
              <a:t>Wijs de weg, doe het niet voor de student.</a:t>
            </a:r>
          </a:p>
          <a:p>
            <a:r>
              <a:rPr lang="nl-NL" dirty="0" smtClean="0">
                <a:solidFill>
                  <a:srgbClr val="C00000"/>
                </a:solidFill>
              </a:rPr>
              <a:t>Speel vragen terug </a:t>
            </a:r>
            <a:r>
              <a:rPr lang="nl-NL" dirty="0" err="1" smtClean="0">
                <a:solidFill>
                  <a:srgbClr val="C00000"/>
                </a:solidFill>
              </a:rPr>
              <a:t>i.p.v</a:t>
            </a:r>
            <a:r>
              <a:rPr lang="nl-NL" dirty="0" smtClean="0">
                <a:solidFill>
                  <a:srgbClr val="C00000"/>
                </a:solidFill>
              </a:rPr>
              <a:t> direct zelf te antwoorden.</a:t>
            </a:r>
          </a:p>
          <a:p>
            <a:r>
              <a:rPr lang="nl-NL" dirty="0" smtClean="0">
                <a:solidFill>
                  <a:srgbClr val="C00000"/>
                </a:solidFill>
              </a:rPr>
              <a:t>Geef de student ruimte om verantwoordelijk te zijn voor eigen leerproces.</a:t>
            </a:r>
            <a:endParaRPr lang="nl-NL" dirty="0" smtClean="0">
              <a:solidFill>
                <a:srgbClr val="C00000"/>
              </a:solidFill>
            </a:endParaRP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Tree>
    <p:extLst>
      <p:ext uri="{BB962C8B-B14F-4D97-AF65-F5344CB8AC3E}">
        <p14:creationId xmlns:p14="http://schemas.microsoft.com/office/powerpoint/2010/main" val="1965932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4000" b="1" dirty="0" smtClean="0">
                <a:solidFill>
                  <a:srgbClr val="C00000"/>
                </a:solidFill>
                <a:latin typeface="+mn-lt"/>
              </a:rPr>
              <a:t>De </a:t>
            </a:r>
            <a:r>
              <a:rPr lang="nl-NL" sz="4000" b="1" dirty="0" smtClean="0">
                <a:solidFill>
                  <a:srgbClr val="C00000"/>
                </a:solidFill>
                <a:latin typeface="+mn-lt"/>
              </a:rPr>
              <a:t>kritische collega</a:t>
            </a:r>
            <a:endParaRPr lang="nl-NL" sz="4000" b="1" dirty="0">
              <a:solidFill>
                <a:srgbClr val="C00000"/>
              </a:solidFill>
              <a:latin typeface="+mn-lt"/>
            </a:endParaRPr>
          </a:p>
        </p:txBody>
      </p:sp>
      <p:sp>
        <p:nvSpPr>
          <p:cNvPr id="7" name="Tijdelijke aanduiding voor inhoud 6"/>
          <p:cNvSpPr>
            <a:spLocks noGrp="1"/>
          </p:cNvSpPr>
          <p:nvPr>
            <p:ph idx="1"/>
          </p:nvPr>
        </p:nvSpPr>
        <p:spPr>
          <a:xfrm>
            <a:off x="2791638" y="1825625"/>
            <a:ext cx="8562162" cy="4351338"/>
          </a:xfrm>
        </p:spPr>
        <p:txBody>
          <a:bodyPr/>
          <a:lstStyle/>
          <a:p>
            <a:endParaRPr lang="nl-NL" dirty="0" smtClean="0">
              <a:solidFill>
                <a:srgbClr val="C00000"/>
              </a:solidFill>
            </a:endParaRPr>
          </a:p>
          <a:p>
            <a:r>
              <a:rPr lang="nl-NL" dirty="0" smtClean="0">
                <a:solidFill>
                  <a:srgbClr val="C00000"/>
                </a:solidFill>
              </a:rPr>
              <a:t>Wees je bewust van je eigen houding en hoe die overkomt op een ander.</a:t>
            </a:r>
          </a:p>
          <a:p>
            <a:r>
              <a:rPr lang="nl-NL" dirty="0" smtClean="0">
                <a:solidFill>
                  <a:srgbClr val="C00000"/>
                </a:solidFill>
              </a:rPr>
              <a:t>Wees open en eerlijk over je (kritische) houding.</a:t>
            </a:r>
          </a:p>
          <a:p>
            <a:r>
              <a:rPr lang="nl-NL" dirty="0" smtClean="0">
                <a:solidFill>
                  <a:srgbClr val="C00000"/>
                </a:solidFill>
              </a:rPr>
              <a:t>Sta open voor de student en haar mening en werkwijze.</a:t>
            </a:r>
          </a:p>
          <a:p>
            <a:r>
              <a:rPr lang="nl-NL" dirty="0" smtClean="0">
                <a:solidFill>
                  <a:srgbClr val="C00000"/>
                </a:solidFill>
              </a:rPr>
              <a:t>Waardeer en geef complimenten.</a:t>
            </a:r>
            <a:endParaRPr lang="nl-NL" dirty="0" smtClean="0">
              <a:solidFill>
                <a:srgbClr val="C00000"/>
              </a:solidFill>
            </a:endParaRP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Tree>
    <p:extLst>
      <p:ext uri="{BB962C8B-B14F-4D97-AF65-F5344CB8AC3E}">
        <p14:creationId xmlns:p14="http://schemas.microsoft.com/office/powerpoint/2010/main" val="3207248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4000" b="1" dirty="0" smtClean="0">
                <a:solidFill>
                  <a:srgbClr val="C00000"/>
                </a:solidFill>
                <a:latin typeface="+mn-lt"/>
              </a:rPr>
              <a:t>D</a:t>
            </a:r>
            <a:r>
              <a:rPr lang="nl-NL" sz="4000" b="1" dirty="0" smtClean="0">
                <a:solidFill>
                  <a:srgbClr val="C00000"/>
                </a:solidFill>
                <a:latin typeface="+mn-lt"/>
              </a:rPr>
              <a:t>e </a:t>
            </a:r>
            <a:r>
              <a:rPr lang="nl-NL" sz="4000" b="1" dirty="0" smtClean="0">
                <a:solidFill>
                  <a:srgbClr val="C00000"/>
                </a:solidFill>
                <a:latin typeface="+mn-lt"/>
              </a:rPr>
              <a:t>docent</a:t>
            </a:r>
            <a:endParaRPr lang="nl-NL" sz="4000" b="1" dirty="0">
              <a:solidFill>
                <a:srgbClr val="C00000"/>
              </a:solidFill>
              <a:latin typeface="+mn-lt"/>
            </a:endParaRPr>
          </a:p>
        </p:txBody>
      </p:sp>
      <p:sp>
        <p:nvSpPr>
          <p:cNvPr id="7" name="Tijdelijke aanduiding voor inhoud 6"/>
          <p:cNvSpPr>
            <a:spLocks noGrp="1"/>
          </p:cNvSpPr>
          <p:nvPr>
            <p:ph idx="1"/>
          </p:nvPr>
        </p:nvSpPr>
        <p:spPr>
          <a:xfrm>
            <a:off x="2791638" y="1825625"/>
            <a:ext cx="8562162" cy="4351338"/>
          </a:xfrm>
        </p:spPr>
        <p:txBody>
          <a:bodyPr/>
          <a:lstStyle/>
          <a:p>
            <a:endParaRPr lang="nl-NL" dirty="0" smtClean="0">
              <a:solidFill>
                <a:srgbClr val="C00000"/>
              </a:solidFill>
            </a:endParaRPr>
          </a:p>
          <a:p>
            <a:r>
              <a:rPr lang="nl-NL" dirty="0" smtClean="0">
                <a:solidFill>
                  <a:srgbClr val="C00000"/>
                </a:solidFill>
              </a:rPr>
              <a:t>Let op de machtspositie.</a:t>
            </a:r>
          </a:p>
          <a:p>
            <a:r>
              <a:rPr lang="nl-NL" dirty="0" smtClean="0">
                <a:solidFill>
                  <a:srgbClr val="C00000"/>
                </a:solidFill>
              </a:rPr>
              <a:t>Voorkom altijd lesgeven.</a:t>
            </a:r>
          </a:p>
          <a:p>
            <a:r>
              <a:rPr lang="nl-NL" dirty="0" smtClean="0">
                <a:solidFill>
                  <a:srgbClr val="C00000"/>
                </a:solidFill>
              </a:rPr>
              <a:t>Geef ruimte voor persoonlijke relatie zonder er altijd een leermoment van te maken.</a:t>
            </a:r>
            <a:endParaRPr lang="nl-NL" dirty="0" smtClean="0">
              <a:solidFill>
                <a:srgbClr val="C00000"/>
              </a:solidFill>
            </a:endParaRP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Tree>
    <p:extLst>
      <p:ext uri="{BB962C8B-B14F-4D97-AF65-F5344CB8AC3E}">
        <p14:creationId xmlns:p14="http://schemas.microsoft.com/office/powerpoint/2010/main" val="1247074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4000" b="1" dirty="0" smtClean="0">
                <a:solidFill>
                  <a:srgbClr val="C00000"/>
                </a:solidFill>
                <a:latin typeface="+mn-lt"/>
              </a:rPr>
              <a:t>D</a:t>
            </a:r>
            <a:r>
              <a:rPr lang="nl-NL" sz="4000" b="1" dirty="0" smtClean="0">
                <a:solidFill>
                  <a:srgbClr val="C00000"/>
                </a:solidFill>
                <a:latin typeface="+mn-lt"/>
              </a:rPr>
              <a:t>e </a:t>
            </a:r>
            <a:r>
              <a:rPr lang="nl-NL" sz="4000" b="1" dirty="0" smtClean="0">
                <a:solidFill>
                  <a:srgbClr val="C00000"/>
                </a:solidFill>
                <a:latin typeface="+mn-lt"/>
              </a:rPr>
              <a:t>collega</a:t>
            </a:r>
            <a:endParaRPr lang="nl-NL" sz="4000" b="1" dirty="0">
              <a:solidFill>
                <a:srgbClr val="C00000"/>
              </a:solidFill>
              <a:latin typeface="+mn-lt"/>
            </a:endParaRPr>
          </a:p>
        </p:txBody>
      </p:sp>
      <p:sp>
        <p:nvSpPr>
          <p:cNvPr id="7" name="Tijdelijke aanduiding voor inhoud 6"/>
          <p:cNvSpPr>
            <a:spLocks noGrp="1"/>
          </p:cNvSpPr>
          <p:nvPr>
            <p:ph idx="1"/>
          </p:nvPr>
        </p:nvSpPr>
        <p:spPr>
          <a:xfrm>
            <a:off x="2791638" y="1825625"/>
            <a:ext cx="8562162" cy="4351338"/>
          </a:xfrm>
        </p:spPr>
        <p:txBody>
          <a:bodyPr/>
          <a:lstStyle/>
          <a:p>
            <a:endParaRPr lang="nl-NL" dirty="0">
              <a:solidFill>
                <a:srgbClr val="C00000"/>
              </a:solidFill>
            </a:endParaRPr>
          </a:p>
          <a:p>
            <a:r>
              <a:rPr lang="nl-NL" dirty="0" smtClean="0">
                <a:solidFill>
                  <a:srgbClr val="C00000"/>
                </a:solidFill>
              </a:rPr>
              <a:t>Wees je bewust van je voorbeeldfunctie.</a:t>
            </a:r>
          </a:p>
          <a:p>
            <a:r>
              <a:rPr lang="nl-NL" dirty="0" smtClean="0">
                <a:solidFill>
                  <a:srgbClr val="C00000"/>
                </a:solidFill>
              </a:rPr>
              <a:t>Geef handvatten zodat je de student helpt zelf richting te geven aan haar leerproces (niet laten zwemmen)</a:t>
            </a:r>
          </a:p>
          <a:p>
            <a:r>
              <a:rPr lang="nl-NL" dirty="0" smtClean="0">
                <a:solidFill>
                  <a:srgbClr val="C00000"/>
                </a:solidFill>
              </a:rPr>
              <a:t>Wees je bewust dat gelijkwaardigheid en zelfstandigheid niet altijd bij elke student past.</a:t>
            </a:r>
          </a:p>
          <a:p>
            <a:r>
              <a:rPr lang="nl-NL" dirty="0" smtClean="0">
                <a:solidFill>
                  <a:srgbClr val="C00000"/>
                </a:solidFill>
              </a:rPr>
              <a:t>Welke fase zit de student?</a:t>
            </a:r>
            <a:endParaRPr lang="nl-NL" dirty="0" smtClean="0">
              <a:solidFill>
                <a:srgbClr val="C00000"/>
              </a:solidFill>
            </a:endParaRP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Tree>
    <p:extLst>
      <p:ext uri="{BB962C8B-B14F-4D97-AF65-F5344CB8AC3E}">
        <p14:creationId xmlns:p14="http://schemas.microsoft.com/office/powerpoint/2010/main" val="2684440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4000" b="1" dirty="0" smtClean="0">
                <a:solidFill>
                  <a:srgbClr val="C00000"/>
                </a:solidFill>
                <a:latin typeface="+mn-lt"/>
              </a:rPr>
              <a:t>Wat is coaching?</a:t>
            </a:r>
            <a:endParaRPr lang="nl-NL" sz="4000" b="1" dirty="0">
              <a:solidFill>
                <a:srgbClr val="C00000"/>
              </a:solidFill>
              <a:latin typeface="+mn-lt"/>
            </a:endParaRPr>
          </a:p>
        </p:txBody>
      </p:sp>
      <p:sp>
        <p:nvSpPr>
          <p:cNvPr id="7" name="Tijdelijke aanduiding voor inhoud 6"/>
          <p:cNvSpPr>
            <a:spLocks noGrp="1"/>
          </p:cNvSpPr>
          <p:nvPr>
            <p:ph idx="1"/>
          </p:nvPr>
        </p:nvSpPr>
        <p:spPr>
          <a:xfrm>
            <a:off x="2791638" y="1825625"/>
            <a:ext cx="8562162" cy="4351338"/>
          </a:xfrm>
        </p:spPr>
        <p:txBody>
          <a:bodyPr/>
          <a:lstStyle/>
          <a:p>
            <a:pPr marL="0" indent="0">
              <a:buNone/>
            </a:pPr>
            <a:endParaRPr lang="nl-NL" dirty="0" smtClean="0">
              <a:solidFill>
                <a:srgbClr val="C00000"/>
              </a:solidFill>
              <a:hlinkClick r:id="rId3"/>
            </a:endParaRPr>
          </a:p>
          <a:p>
            <a:pPr marL="0" indent="0">
              <a:buNone/>
            </a:pPr>
            <a:endParaRPr lang="nl-NL" dirty="0">
              <a:solidFill>
                <a:srgbClr val="C00000"/>
              </a:solidFill>
              <a:hlinkClick r:id="rId3"/>
            </a:endParaRPr>
          </a:p>
          <a:p>
            <a:pPr marL="0" indent="0">
              <a:buNone/>
            </a:pPr>
            <a:r>
              <a:rPr lang="nl-NL" dirty="0" smtClean="0">
                <a:solidFill>
                  <a:srgbClr val="C00000"/>
                </a:solidFill>
                <a:hlinkClick r:id="rId3"/>
              </a:rPr>
              <a:t>https</a:t>
            </a:r>
            <a:r>
              <a:rPr lang="nl-NL" dirty="0">
                <a:solidFill>
                  <a:srgbClr val="C00000"/>
                </a:solidFill>
                <a:hlinkClick r:id="rId3"/>
              </a:rPr>
              <a:t>://youtu.be/Esh75mbmucY</a:t>
            </a:r>
            <a:endParaRPr lang="nl-NL" dirty="0">
              <a:solidFill>
                <a:srgbClr val="C00000"/>
              </a:solidFill>
            </a:endParaRPr>
          </a:p>
          <a:p>
            <a:pPr marL="0" indent="0">
              <a:buNone/>
            </a:pPr>
            <a:endParaRPr lang="nl-NL" dirty="0" smtClean="0"/>
          </a:p>
        </p:txBody>
      </p:sp>
      <p:pic>
        <p:nvPicPr>
          <p:cNvPr id="4" name="Afbeelding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Tree>
    <p:extLst>
      <p:ext uri="{BB962C8B-B14F-4D97-AF65-F5344CB8AC3E}">
        <p14:creationId xmlns:p14="http://schemas.microsoft.com/office/powerpoint/2010/main" val="2308931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3600" dirty="0" smtClean="0">
                <a:solidFill>
                  <a:srgbClr val="C00000"/>
                </a:solidFill>
                <a:latin typeface="+mn-lt"/>
              </a:rPr>
              <a:t>Symposium werkbegeleiding</a:t>
            </a:r>
            <a:endParaRPr lang="nl-NL" sz="3600" dirty="0">
              <a:solidFill>
                <a:srgbClr val="C00000"/>
              </a:solidFill>
              <a:latin typeface="+mn-lt"/>
            </a:endParaRPr>
          </a:p>
        </p:txBody>
      </p:sp>
      <p:sp>
        <p:nvSpPr>
          <p:cNvPr id="7" name="Tijdelijke aanduiding voor inhoud 6"/>
          <p:cNvSpPr>
            <a:spLocks noGrp="1"/>
          </p:cNvSpPr>
          <p:nvPr>
            <p:ph idx="1"/>
          </p:nvPr>
        </p:nvSpPr>
        <p:spPr>
          <a:xfrm>
            <a:off x="2791638" y="1825625"/>
            <a:ext cx="8562162" cy="4351338"/>
          </a:xfrm>
        </p:spPr>
        <p:txBody>
          <a:bodyPr/>
          <a:lstStyle/>
          <a:p>
            <a:pPr marL="0" indent="0">
              <a:buNone/>
            </a:pPr>
            <a:endParaRPr lang="nl-NL" dirty="0" smtClean="0">
              <a:solidFill>
                <a:srgbClr val="C00000"/>
              </a:solidFill>
            </a:endParaRPr>
          </a:p>
          <a:p>
            <a:pPr marL="0" indent="0">
              <a:buNone/>
            </a:pPr>
            <a:endParaRPr lang="nl-NL" dirty="0">
              <a:solidFill>
                <a:srgbClr val="C00000"/>
              </a:solidFill>
            </a:endParaRPr>
          </a:p>
          <a:p>
            <a:pPr marL="0" indent="0">
              <a:buNone/>
            </a:pPr>
            <a:endParaRPr lang="nl-NL" dirty="0" smtClean="0">
              <a:solidFill>
                <a:srgbClr val="C00000"/>
              </a:solidFill>
            </a:endParaRPr>
          </a:p>
          <a:p>
            <a:pPr marL="0" indent="0">
              <a:buNone/>
            </a:pPr>
            <a:r>
              <a:rPr lang="nl-NL" sz="4800" b="1" dirty="0" smtClean="0">
                <a:solidFill>
                  <a:srgbClr val="C00000"/>
                </a:solidFill>
              </a:rPr>
              <a:t>Bedankt voor jullie aandacht!</a:t>
            </a: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Tree>
    <p:extLst>
      <p:ext uri="{BB962C8B-B14F-4D97-AF65-F5344CB8AC3E}">
        <p14:creationId xmlns:p14="http://schemas.microsoft.com/office/powerpoint/2010/main" val="378351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3600" dirty="0" smtClean="0">
                <a:solidFill>
                  <a:srgbClr val="C00000"/>
                </a:solidFill>
                <a:latin typeface="+mn-lt"/>
              </a:rPr>
              <a:t>Symposium werkbegeleiding</a:t>
            </a:r>
            <a:endParaRPr lang="nl-NL" sz="3600" dirty="0">
              <a:solidFill>
                <a:srgbClr val="C00000"/>
              </a:solidFill>
              <a:latin typeface="+mn-lt"/>
            </a:endParaRPr>
          </a:p>
        </p:txBody>
      </p:sp>
      <p:sp>
        <p:nvSpPr>
          <p:cNvPr id="7" name="Tijdelijke aanduiding voor inhoud 6"/>
          <p:cNvSpPr>
            <a:spLocks noGrp="1"/>
          </p:cNvSpPr>
          <p:nvPr>
            <p:ph idx="1"/>
          </p:nvPr>
        </p:nvSpPr>
        <p:spPr>
          <a:xfrm>
            <a:off x="3335334" y="1825624"/>
            <a:ext cx="5891043" cy="4006765"/>
          </a:xfrm>
        </p:spPr>
        <p:txBody>
          <a:bodyPr>
            <a:noAutofit/>
          </a:bodyPr>
          <a:lstStyle/>
          <a:p>
            <a:pPr marL="0" indent="0" algn="ctr">
              <a:buNone/>
            </a:pPr>
            <a:r>
              <a:rPr lang="nl-NL" sz="4800" b="1" i="1" dirty="0" smtClean="0">
                <a:solidFill>
                  <a:srgbClr val="C00000"/>
                </a:solidFill>
              </a:rPr>
              <a:t>Welkom bij de workshop</a:t>
            </a:r>
          </a:p>
          <a:p>
            <a:pPr marL="0" indent="0" algn="ctr">
              <a:buNone/>
            </a:pPr>
            <a:endParaRPr lang="nl-NL" sz="4800" b="1" i="1" dirty="0">
              <a:solidFill>
                <a:srgbClr val="C00000"/>
              </a:solidFill>
            </a:endParaRPr>
          </a:p>
          <a:p>
            <a:pPr marL="0" indent="0" algn="ctr">
              <a:buNone/>
            </a:pPr>
            <a:r>
              <a:rPr lang="nl-NL" sz="4800" b="1" i="1" dirty="0" smtClean="0">
                <a:solidFill>
                  <a:srgbClr val="C00000"/>
                </a:solidFill>
              </a:rPr>
              <a:t>“Jij als werkbegeleider”</a:t>
            </a:r>
          </a:p>
          <a:p>
            <a:pPr marL="0" indent="0" algn="ctr">
              <a:buNone/>
            </a:pPr>
            <a:endParaRPr lang="nl-NL" sz="4800" b="1" i="1" dirty="0" smtClean="0"/>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Tree>
    <p:extLst>
      <p:ext uri="{BB962C8B-B14F-4D97-AF65-F5344CB8AC3E}">
        <p14:creationId xmlns:p14="http://schemas.microsoft.com/office/powerpoint/2010/main" val="305438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4000" b="1" dirty="0" smtClean="0">
                <a:solidFill>
                  <a:srgbClr val="C00000"/>
                </a:solidFill>
                <a:latin typeface="+mn-lt"/>
              </a:rPr>
              <a:t>Doel</a:t>
            </a:r>
            <a:endParaRPr lang="nl-NL" sz="4000" b="1" dirty="0">
              <a:solidFill>
                <a:srgbClr val="C00000"/>
              </a:solidFill>
              <a:latin typeface="+mn-lt"/>
            </a:endParaRPr>
          </a:p>
        </p:txBody>
      </p:sp>
      <p:sp>
        <p:nvSpPr>
          <p:cNvPr id="7" name="Tijdelijke aanduiding voor inhoud 6"/>
          <p:cNvSpPr>
            <a:spLocks noGrp="1"/>
          </p:cNvSpPr>
          <p:nvPr>
            <p:ph idx="1"/>
          </p:nvPr>
        </p:nvSpPr>
        <p:spPr>
          <a:xfrm>
            <a:off x="2791638" y="1825625"/>
            <a:ext cx="8562162" cy="4351338"/>
          </a:xfrm>
        </p:spPr>
        <p:txBody>
          <a:bodyPr/>
          <a:lstStyle/>
          <a:p>
            <a:pPr marL="0" indent="0">
              <a:buNone/>
            </a:pPr>
            <a:endParaRPr lang="nl-NL" dirty="0">
              <a:solidFill>
                <a:srgbClr val="C00000"/>
              </a:solidFill>
            </a:endParaRPr>
          </a:p>
          <a:p>
            <a:pPr marL="0" indent="0">
              <a:buNone/>
            </a:pPr>
            <a:r>
              <a:rPr lang="nl-NL" dirty="0" smtClean="0">
                <a:solidFill>
                  <a:srgbClr val="C00000"/>
                </a:solidFill>
              </a:rPr>
              <a:t>Je hebt na deze workshop:</a:t>
            </a:r>
          </a:p>
          <a:p>
            <a:r>
              <a:rPr lang="nl-NL" dirty="0" smtClean="0">
                <a:solidFill>
                  <a:srgbClr val="C00000"/>
                </a:solidFill>
              </a:rPr>
              <a:t>Kennis van verschillende begeleidingsstijlen</a:t>
            </a:r>
          </a:p>
          <a:p>
            <a:r>
              <a:rPr lang="nl-NL" dirty="0" smtClean="0">
                <a:solidFill>
                  <a:srgbClr val="C00000"/>
                </a:solidFill>
              </a:rPr>
              <a:t>Inzicht in welke stijl dominant bij jou aanwezig is</a:t>
            </a:r>
          </a:p>
          <a:p>
            <a:r>
              <a:rPr lang="nl-NL" dirty="0" smtClean="0">
                <a:solidFill>
                  <a:srgbClr val="C00000"/>
                </a:solidFill>
              </a:rPr>
              <a:t>Geoefend om een andere stijl te hanteren</a:t>
            </a: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Tree>
    <p:extLst>
      <p:ext uri="{BB962C8B-B14F-4D97-AF65-F5344CB8AC3E}">
        <p14:creationId xmlns:p14="http://schemas.microsoft.com/office/powerpoint/2010/main" val="1926908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fontScale="90000"/>
          </a:bodyPr>
          <a:lstStyle/>
          <a:p>
            <a:pPr lvl="0">
              <a:spcBef>
                <a:spcPts val="1000"/>
              </a:spcBef>
            </a:pPr>
            <a:r>
              <a:rPr lang="nl-NL" sz="3200" b="1" dirty="0" smtClean="0">
                <a:solidFill>
                  <a:srgbClr val="C00000"/>
                </a:solidFill>
                <a:latin typeface="Calibri" panose="020F0502020204030204"/>
                <a:ea typeface="+mn-ea"/>
                <a:cs typeface="+mn-cs"/>
              </a:rPr>
              <a:t/>
            </a:r>
            <a:br>
              <a:rPr lang="nl-NL" sz="3200" b="1" dirty="0" smtClean="0">
                <a:solidFill>
                  <a:srgbClr val="C00000"/>
                </a:solidFill>
                <a:latin typeface="Calibri" panose="020F0502020204030204"/>
                <a:ea typeface="+mn-ea"/>
                <a:cs typeface="+mn-cs"/>
              </a:rPr>
            </a:br>
            <a:r>
              <a:rPr lang="nl-NL" b="1" dirty="0" smtClean="0">
                <a:solidFill>
                  <a:srgbClr val="C00000"/>
                </a:solidFill>
                <a:latin typeface="Calibri" panose="020F0502020204030204"/>
                <a:ea typeface="+mn-ea"/>
                <a:cs typeface="+mn-cs"/>
              </a:rPr>
              <a:t>Begeleidingsstijlen</a:t>
            </a:r>
            <a:r>
              <a:rPr lang="nl-NL" sz="3200" b="1" dirty="0">
                <a:solidFill>
                  <a:srgbClr val="C00000"/>
                </a:solidFill>
                <a:latin typeface="Calibri" panose="020F0502020204030204"/>
                <a:ea typeface="+mn-ea"/>
                <a:cs typeface="+mn-cs"/>
              </a:rPr>
              <a:t/>
            </a:r>
            <a:br>
              <a:rPr lang="nl-NL" sz="3200" b="1" dirty="0">
                <a:solidFill>
                  <a:srgbClr val="C00000"/>
                </a:solidFill>
                <a:latin typeface="Calibri" panose="020F0502020204030204"/>
                <a:ea typeface="+mn-ea"/>
                <a:cs typeface="+mn-cs"/>
              </a:rPr>
            </a:br>
            <a:endParaRPr lang="nl-NL" sz="3600" dirty="0">
              <a:solidFill>
                <a:srgbClr val="C00000"/>
              </a:solidFill>
              <a:latin typeface="+mn-lt"/>
            </a:endParaRPr>
          </a:p>
        </p:txBody>
      </p:sp>
      <p:sp>
        <p:nvSpPr>
          <p:cNvPr id="7" name="Tijdelijke aanduiding voor inhoud 6"/>
          <p:cNvSpPr>
            <a:spLocks noGrp="1"/>
          </p:cNvSpPr>
          <p:nvPr>
            <p:ph idx="1"/>
          </p:nvPr>
        </p:nvSpPr>
        <p:spPr>
          <a:xfrm>
            <a:off x="2791638" y="1690688"/>
            <a:ext cx="8562162" cy="4808366"/>
          </a:xfrm>
        </p:spPr>
        <p:txBody>
          <a:bodyPr>
            <a:normAutofit/>
          </a:bodyPr>
          <a:lstStyle/>
          <a:p>
            <a:pPr marL="0" indent="0">
              <a:buNone/>
            </a:pPr>
            <a:r>
              <a:rPr lang="nl-NL" dirty="0" smtClean="0">
                <a:solidFill>
                  <a:srgbClr val="C00000"/>
                </a:solidFill>
              </a:rPr>
              <a:t>Als werkbegeleider neem je verschillende rollen/stijlen aan, die je bewust kunt kiezen om een optimaal leereffect te bewerkstellingen.</a:t>
            </a:r>
          </a:p>
          <a:p>
            <a:pPr>
              <a:lnSpc>
                <a:spcPct val="100000"/>
              </a:lnSpc>
            </a:pPr>
            <a:r>
              <a:rPr lang="nl-NL" dirty="0" smtClean="0">
                <a:solidFill>
                  <a:srgbClr val="C00000"/>
                </a:solidFill>
              </a:rPr>
              <a:t>De helper</a:t>
            </a:r>
          </a:p>
          <a:p>
            <a:pPr>
              <a:lnSpc>
                <a:spcPct val="100000"/>
              </a:lnSpc>
            </a:pPr>
            <a:r>
              <a:rPr lang="nl-NL" dirty="0" smtClean="0">
                <a:solidFill>
                  <a:srgbClr val="C00000"/>
                </a:solidFill>
              </a:rPr>
              <a:t>De kritische collega</a:t>
            </a:r>
          </a:p>
          <a:p>
            <a:pPr>
              <a:lnSpc>
                <a:spcPct val="100000"/>
              </a:lnSpc>
            </a:pPr>
            <a:r>
              <a:rPr lang="nl-NL" dirty="0" smtClean="0">
                <a:solidFill>
                  <a:srgbClr val="C00000"/>
                </a:solidFill>
              </a:rPr>
              <a:t>De docent</a:t>
            </a:r>
          </a:p>
          <a:p>
            <a:pPr>
              <a:lnSpc>
                <a:spcPct val="100000"/>
              </a:lnSpc>
            </a:pPr>
            <a:r>
              <a:rPr lang="nl-NL" dirty="0" smtClean="0">
                <a:solidFill>
                  <a:srgbClr val="C00000"/>
                </a:solidFill>
              </a:rPr>
              <a:t>De collega</a:t>
            </a: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Tree>
    <p:extLst>
      <p:ext uri="{BB962C8B-B14F-4D97-AF65-F5344CB8AC3E}">
        <p14:creationId xmlns:p14="http://schemas.microsoft.com/office/powerpoint/2010/main" val="257327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4000" b="1" dirty="0" smtClean="0">
                <a:solidFill>
                  <a:srgbClr val="C00000"/>
                </a:solidFill>
                <a:latin typeface="+mn-lt"/>
              </a:rPr>
              <a:t>Kenmerken van de helper</a:t>
            </a:r>
            <a:endParaRPr lang="nl-NL" sz="4000" b="1" dirty="0">
              <a:solidFill>
                <a:srgbClr val="C00000"/>
              </a:solidFill>
              <a:latin typeface="+mn-lt"/>
            </a:endParaRPr>
          </a:p>
        </p:txBody>
      </p:sp>
      <p:sp>
        <p:nvSpPr>
          <p:cNvPr id="7" name="Tijdelijke aanduiding voor inhoud 6"/>
          <p:cNvSpPr>
            <a:spLocks noGrp="1"/>
          </p:cNvSpPr>
          <p:nvPr>
            <p:ph idx="1"/>
          </p:nvPr>
        </p:nvSpPr>
        <p:spPr>
          <a:xfrm>
            <a:off x="2791638" y="1825625"/>
            <a:ext cx="8562162" cy="4351338"/>
          </a:xfrm>
        </p:spPr>
        <p:txBody>
          <a:bodyPr>
            <a:normAutofit lnSpcReduction="10000"/>
          </a:bodyPr>
          <a:lstStyle/>
          <a:p>
            <a:r>
              <a:rPr lang="nl-NL" dirty="0" smtClean="0">
                <a:solidFill>
                  <a:srgbClr val="C00000"/>
                </a:solidFill>
              </a:rPr>
              <a:t>Veel en vaak helpen</a:t>
            </a:r>
          </a:p>
          <a:p>
            <a:r>
              <a:rPr lang="nl-NL" dirty="0" smtClean="0">
                <a:solidFill>
                  <a:srgbClr val="C00000"/>
                </a:solidFill>
              </a:rPr>
              <a:t>Investeert veel tijd aan de begeleiding</a:t>
            </a:r>
          </a:p>
          <a:p>
            <a:r>
              <a:rPr lang="nl-NL" dirty="0" smtClean="0">
                <a:solidFill>
                  <a:srgbClr val="C00000"/>
                </a:solidFill>
              </a:rPr>
              <a:t>Uitgebreide antwoorden bij vragen</a:t>
            </a:r>
          </a:p>
          <a:p>
            <a:r>
              <a:rPr lang="nl-NL" dirty="0" smtClean="0">
                <a:solidFill>
                  <a:srgbClr val="C00000"/>
                </a:solidFill>
              </a:rPr>
              <a:t>Steunt</a:t>
            </a:r>
          </a:p>
          <a:p>
            <a:r>
              <a:rPr lang="nl-NL" dirty="0" smtClean="0">
                <a:solidFill>
                  <a:srgbClr val="C00000"/>
                </a:solidFill>
              </a:rPr>
              <a:t>Meelevend vermogen</a:t>
            </a:r>
          </a:p>
          <a:p>
            <a:r>
              <a:rPr lang="nl-NL" dirty="0" smtClean="0">
                <a:solidFill>
                  <a:srgbClr val="C00000"/>
                </a:solidFill>
              </a:rPr>
              <a:t>Bouwt aan vertrouwensrelatie</a:t>
            </a:r>
          </a:p>
          <a:p>
            <a:r>
              <a:rPr lang="nl-NL" dirty="0" smtClean="0">
                <a:solidFill>
                  <a:srgbClr val="C00000"/>
                </a:solidFill>
              </a:rPr>
              <a:t>Voelt zich verantwoordelijk voor het leerproces</a:t>
            </a:r>
          </a:p>
          <a:p>
            <a:r>
              <a:rPr lang="nl-NL" dirty="0" smtClean="0">
                <a:solidFill>
                  <a:srgbClr val="C00000"/>
                </a:solidFill>
              </a:rPr>
              <a:t>Neemt veel uit handen</a:t>
            </a:r>
          </a:p>
          <a:p>
            <a:r>
              <a:rPr lang="nl-NL" dirty="0" smtClean="0">
                <a:solidFill>
                  <a:srgbClr val="C00000"/>
                </a:solidFill>
              </a:rPr>
              <a:t>Wegwijzer </a:t>
            </a:r>
          </a:p>
          <a:p>
            <a:endParaRPr lang="nl-NL" dirty="0" smtClean="0">
              <a:solidFill>
                <a:srgbClr val="C00000"/>
              </a:solidFill>
            </a:endParaRP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Tree>
    <p:extLst>
      <p:ext uri="{BB962C8B-B14F-4D97-AF65-F5344CB8AC3E}">
        <p14:creationId xmlns:p14="http://schemas.microsoft.com/office/powerpoint/2010/main" val="245508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4000" b="1" dirty="0" smtClean="0">
                <a:solidFill>
                  <a:srgbClr val="C00000"/>
                </a:solidFill>
                <a:latin typeface="+mn-lt"/>
              </a:rPr>
              <a:t>Kenmerken van een kritische collega</a:t>
            </a:r>
            <a:endParaRPr lang="nl-NL" sz="4000" b="1" dirty="0">
              <a:solidFill>
                <a:srgbClr val="C00000"/>
              </a:solidFill>
              <a:latin typeface="+mn-lt"/>
            </a:endParaRPr>
          </a:p>
        </p:txBody>
      </p:sp>
      <p:sp>
        <p:nvSpPr>
          <p:cNvPr id="7" name="Tijdelijke aanduiding voor inhoud 6"/>
          <p:cNvSpPr>
            <a:spLocks noGrp="1"/>
          </p:cNvSpPr>
          <p:nvPr>
            <p:ph idx="1"/>
          </p:nvPr>
        </p:nvSpPr>
        <p:spPr>
          <a:xfrm>
            <a:off x="2791638" y="1825625"/>
            <a:ext cx="8562162" cy="4351338"/>
          </a:xfrm>
        </p:spPr>
        <p:txBody>
          <a:bodyPr/>
          <a:lstStyle/>
          <a:p>
            <a:r>
              <a:rPr lang="nl-NL" dirty="0" smtClean="0">
                <a:solidFill>
                  <a:srgbClr val="C00000"/>
                </a:solidFill>
              </a:rPr>
              <a:t>Serieuze en kritische begeleiding</a:t>
            </a:r>
          </a:p>
          <a:p>
            <a:r>
              <a:rPr lang="nl-NL" dirty="0" smtClean="0">
                <a:solidFill>
                  <a:srgbClr val="C00000"/>
                </a:solidFill>
              </a:rPr>
              <a:t>Deskundigheid en ervaringen overdragen</a:t>
            </a:r>
          </a:p>
          <a:p>
            <a:r>
              <a:rPr lang="nl-NL" dirty="0" smtClean="0">
                <a:solidFill>
                  <a:srgbClr val="C00000"/>
                </a:solidFill>
              </a:rPr>
              <a:t>Stimuleert de student door ervaring op te doen</a:t>
            </a:r>
          </a:p>
          <a:p>
            <a:r>
              <a:rPr lang="nl-NL" dirty="0" smtClean="0">
                <a:solidFill>
                  <a:srgbClr val="C00000"/>
                </a:solidFill>
              </a:rPr>
              <a:t>Geeft concrete feedback</a:t>
            </a:r>
          </a:p>
          <a:p>
            <a:r>
              <a:rPr lang="nl-NL" dirty="0" smtClean="0">
                <a:solidFill>
                  <a:srgbClr val="C00000"/>
                </a:solidFill>
              </a:rPr>
              <a:t>Heeft moeite met studenten die denken het beter te weten</a:t>
            </a:r>
          </a:p>
          <a:p>
            <a:r>
              <a:rPr lang="nl-NL" dirty="0" smtClean="0">
                <a:solidFill>
                  <a:srgbClr val="C00000"/>
                </a:solidFill>
              </a:rPr>
              <a:t>Kan de student afschrikken met de kritische en serieuze houding</a:t>
            </a: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Tree>
    <p:extLst>
      <p:ext uri="{BB962C8B-B14F-4D97-AF65-F5344CB8AC3E}">
        <p14:creationId xmlns:p14="http://schemas.microsoft.com/office/powerpoint/2010/main" val="131649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4000" b="1" dirty="0" smtClean="0">
                <a:solidFill>
                  <a:srgbClr val="C00000"/>
                </a:solidFill>
                <a:latin typeface="+mn-lt"/>
              </a:rPr>
              <a:t>Kenmerken van de docent</a:t>
            </a:r>
            <a:endParaRPr lang="nl-NL" sz="4000" b="1" dirty="0">
              <a:solidFill>
                <a:srgbClr val="C00000"/>
              </a:solidFill>
              <a:latin typeface="+mn-lt"/>
            </a:endParaRPr>
          </a:p>
        </p:txBody>
      </p:sp>
      <p:sp>
        <p:nvSpPr>
          <p:cNvPr id="7" name="Tijdelijke aanduiding voor inhoud 6"/>
          <p:cNvSpPr>
            <a:spLocks noGrp="1"/>
          </p:cNvSpPr>
          <p:nvPr>
            <p:ph idx="1"/>
          </p:nvPr>
        </p:nvSpPr>
        <p:spPr>
          <a:xfrm>
            <a:off x="2791638" y="1825625"/>
            <a:ext cx="8562162" cy="4351338"/>
          </a:xfrm>
        </p:spPr>
        <p:txBody>
          <a:bodyPr/>
          <a:lstStyle/>
          <a:p>
            <a:r>
              <a:rPr lang="nl-NL" dirty="0" smtClean="0">
                <a:solidFill>
                  <a:srgbClr val="C00000"/>
                </a:solidFill>
              </a:rPr>
              <a:t>Stimuleert de student om zelf problemen op te lossen</a:t>
            </a:r>
          </a:p>
          <a:p>
            <a:r>
              <a:rPr lang="nl-NL" dirty="0" smtClean="0">
                <a:solidFill>
                  <a:srgbClr val="C00000"/>
                </a:solidFill>
              </a:rPr>
              <a:t>Stimuleert het zelfstandig leren</a:t>
            </a:r>
          </a:p>
          <a:p>
            <a:r>
              <a:rPr lang="nl-NL" dirty="0" smtClean="0">
                <a:solidFill>
                  <a:srgbClr val="C00000"/>
                </a:solidFill>
              </a:rPr>
              <a:t>Vraagt naar kennis</a:t>
            </a:r>
          </a:p>
          <a:p>
            <a:r>
              <a:rPr lang="nl-NL" dirty="0" smtClean="0">
                <a:solidFill>
                  <a:srgbClr val="C00000"/>
                </a:solidFill>
              </a:rPr>
              <a:t>Probeert van elke situatie een leersituatie te maken</a:t>
            </a:r>
          </a:p>
          <a:p>
            <a:r>
              <a:rPr lang="nl-NL" dirty="0" smtClean="0">
                <a:solidFill>
                  <a:srgbClr val="C00000"/>
                </a:solidFill>
              </a:rPr>
              <a:t>Weet de persoonlijke leerdoelen van de student</a:t>
            </a:r>
          </a:p>
          <a:p>
            <a:r>
              <a:rPr lang="nl-NL" dirty="0" smtClean="0">
                <a:solidFill>
                  <a:srgbClr val="C00000"/>
                </a:solidFill>
              </a:rPr>
              <a:t>Stimuleert en ondersteund bij reflectie en geeft feedback</a:t>
            </a:r>
          </a:p>
          <a:p>
            <a:r>
              <a:rPr lang="nl-NL" dirty="0" smtClean="0">
                <a:solidFill>
                  <a:srgbClr val="C00000"/>
                </a:solidFill>
              </a:rPr>
              <a:t>Geeft graag uitleg</a:t>
            </a: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Tree>
    <p:extLst>
      <p:ext uri="{BB962C8B-B14F-4D97-AF65-F5344CB8AC3E}">
        <p14:creationId xmlns:p14="http://schemas.microsoft.com/office/powerpoint/2010/main" val="146630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4000" b="1" dirty="0" smtClean="0">
                <a:solidFill>
                  <a:srgbClr val="C00000"/>
                </a:solidFill>
                <a:latin typeface="+mn-lt"/>
              </a:rPr>
              <a:t>Kenmerken van de collega</a:t>
            </a:r>
            <a:endParaRPr lang="nl-NL" sz="4000" b="1" dirty="0">
              <a:solidFill>
                <a:srgbClr val="C00000"/>
              </a:solidFill>
              <a:latin typeface="+mn-lt"/>
            </a:endParaRPr>
          </a:p>
        </p:txBody>
      </p:sp>
      <p:sp>
        <p:nvSpPr>
          <p:cNvPr id="7" name="Tijdelijke aanduiding voor inhoud 6"/>
          <p:cNvSpPr>
            <a:spLocks noGrp="1"/>
          </p:cNvSpPr>
          <p:nvPr>
            <p:ph idx="1"/>
          </p:nvPr>
        </p:nvSpPr>
        <p:spPr>
          <a:xfrm>
            <a:off x="2791638" y="1825625"/>
            <a:ext cx="8562162" cy="4351338"/>
          </a:xfrm>
        </p:spPr>
        <p:txBody>
          <a:bodyPr/>
          <a:lstStyle/>
          <a:p>
            <a:r>
              <a:rPr lang="nl-NL" dirty="0" smtClean="0">
                <a:solidFill>
                  <a:srgbClr val="C00000"/>
                </a:solidFill>
              </a:rPr>
              <a:t>Stelt zich gelijkwaardig op</a:t>
            </a:r>
          </a:p>
          <a:p>
            <a:r>
              <a:rPr lang="nl-NL" dirty="0" err="1" smtClean="0">
                <a:solidFill>
                  <a:srgbClr val="C00000"/>
                </a:solidFill>
              </a:rPr>
              <a:t>Thuisvoelen</a:t>
            </a:r>
            <a:endParaRPr lang="nl-NL" dirty="0" smtClean="0">
              <a:solidFill>
                <a:srgbClr val="C00000"/>
              </a:solidFill>
            </a:endParaRPr>
          </a:p>
          <a:p>
            <a:r>
              <a:rPr lang="nl-NL" dirty="0" smtClean="0">
                <a:solidFill>
                  <a:srgbClr val="C00000"/>
                </a:solidFill>
              </a:rPr>
              <a:t>Ziet de student als collega en werknemer</a:t>
            </a:r>
          </a:p>
          <a:p>
            <a:r>
              <a:rPr lang="nl-NL" dirty="0" smtClean="0">
                <a:solidFill>
                  <a:srgbClr val="C00000"/>
                </a:solidFill>
              </a:rPr>
              <a:t>Vindt het belangrijk dat de student steun en hulp kan vinden</a:t>
            </a:r>
          </a:p>
          <a:p>
            <a:r>
              <a:rPr lang="nl-NL" dirty="0" smtClean="0">
                <a:solidFill>
                  <a:srgbClr val="C00000"/>
                </a:solidFill>
              </a:rPr>
              <a:t>Laat de student verantwoordelijk zijn voor haar eigen leerproces</a:t>
            </a: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spTree>
    <p:extLst>
      <p:ext uri="{BB962C8B-B14F-4D97-AF65-F5344CB8AC3E}">
        <p14:creationId xmlns:p14="http://schemas.microsoft.com/office/powerpoint/2010/main" val="112830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791638" y="365125"/>
            <a:ext cx="8562162" cy="1325563"/>
          </a:xfrm>
        </p:spPr>
        <p:txBody>
          <a:bodyPr>
            <a:normAutofit/>
          </a:bodyPr>
          <a:lstStyle/>
          <a:p>
            <a:r>
              <a:rPr lang="nl-NL" sz="3600" dirty="0" smtClean="0">
                <a:solidFill>
                  <a:srgbClr val="C00000"/>
                </a:solidFill>
                <a:latin typeface="+mn-lt"/>
              </a:rPr>
              <a:t>Symposium werkbegeleiding</a:t>
            </a:r>
            <a:endParaRPr lang="nl-NL" sz="3600" dirty="0">
              <a:solidFill>
                <a:srgbClr val="C00000"/>
              </a:solidFill>
              <a:latin typeface="+mn-lt"/>
            </a:endParaRP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3283"/>
            <a:ext cx="2791638" cy="2061812"/>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414" y="4254243"/>
            <a:ext cx="2244811" cy="2244811"/>
          </a:xfrm>
          <a:prstGeom prst="rect">
            <a:avLst/>
          </a:prstGeom>
        </p:spPr>
      </p:pic>
      <p:pic>
        <p:nvPicPr>
          <p:cNvPr id="8" name="Tijdelijke aanduiding voor inhoud 7"/>
          <p:cNvPicPr>
            <a:picLocks noGrp="1" noChangeAspect="1"/>
          </p:cNvPicPr>
          <p:nvPr>
            <p:ph idx="1"/>
          </p:nvPr>
        </p:nvPicPr>
        <p:blipFill rotWithShape="1">
          <a:blip r:embed="rId5"/>
          <a:srcRect t="39466"/>
          <a:stretch/>
        </p:blipFill>
        <p:spPr>
          <a:xfrm>
            <a:off x="3695701" y="2419350"/>
            <a:ext cx="6577264" cy="3251664"/>
          </a:xfrm>
          <a:prstGeom prst="rect">
            <a:avLst/>
          </a:prstGeom>
        </p:spPr>
      </p:pic>
    </p:spTree>
    <p:extLst>
      <p:ext uri="{BB962C8B-B14F-4D97-AF65-F5344CB8AC3E}">
        <p14:creationId xmlns:p14="http://schemas.microsoft.com/office/powerpoint/2010/main" val="1622297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592</Words>
  <Application>Microsoft Office PowerPoint</Application>
  <PresentationFormat>Breedbeeld</PresentationFormat>
  <Paragraphs>112</Paragraphs>
  <Slides>17</Slides>
  <Notes>17</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Calibri Light</vt:lpstr>
      <vt:lpstr>Times New Roman</vt:lpstr>
      <vt:lpstr>Kantoorthema</vt:lpstr>
      <vt:lpstr>PowerPoint-presentatie</vt:lpstr>
      <vt:lpstr>Symposium werkbegeleiding</vt:lpstr>
      <vt:lpstr>Doel</vt:lpstr>
      <vt:lpstr> Begeleidingsstijlen </vt:lpstr>
      <vt:lpstr>Kenmerken van de helper</vt:lpstr>
      <vt:lpstr>Kenmerken van een kritische collega</vt:lpstr>
      <vt:lpstr>Kenmerken van de docent</vt:lpstr>
      <vt:lpstr>Kenmerken van de collega</vt:lpstr>
      <vt:lpstr>Symposium werkbegeleiding</vt:lpstr>
      <vt:lpstr>Casus</vt:lpstr>
      <vt:lpstr>Stel steeds de volgende vraag…</vt:lpstr>
      <vt:lpstr>De helper</vt:lpstr>
      <vt:lpstr>De kritische collega</vt:lpstr>
      <vt:lpstr>De docent</vt:lpstr>
      <vt:lpstr>De collega</vt:lpstr>
      <vt:lpstr>Wat is coaching?</vt:lpstr>
      <vt:lpstr>Symposium werkbegeleiding</vt:lpstr>
    </vt:vector>
  </TitlesOfParts>
  <Company>Kraamzus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Symposium werkbegeleiding</dc:title>
  <dc:creator>Kraamzus | Jiska Dijkstra</dc:creator>
  <cp:lastModifiedBy>Gejanna de Haan</cp:lastModifiedBy>
  <cp:revision>11</cp:revision>
  <cp:lastPrinted>2018-10-04T09:43:53Z</cp:lastPrinted>
  <dcterms:created xsi:type="dcterms:W3CDTF">2018-06-08T08:09:27Z</dcterms:created>
  <dcterms:modified xsi:type="dcterms:W3CDTF">2018-10-07T08:14:19Z</dcterms:modified>
</cp:coreProperties>
</file>